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8" r:id="rId4"/>
    <p:sldId id="269" r:id="rId5"/>
    <p:sldId id="270" r:id="rId6"/>
    <p:sldId id="271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2" r:id="rId15"/>
    <p:sldId id="283" r:id="rId16"/>
    <p:sldId id="264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732" y="6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4" name="Прямоугольник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5" name="Прямоугольник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6" name="Прямоугольник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7" name="Прямоугольник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0" name="Скругленный прямоугольник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1" name="Скругленный прямоугольник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Прямоугольник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Прямоугольник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Прямоугольник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B4C71EC6-210F-42DE-9C53-41977AD35B3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26" name="Дата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4C71EC6-210F-42DE-9C53-41977AD35B3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B4C71EC6-210F-42DE-9C53-41977AD35B3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Прямоугольник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0" name="Прямоугольник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1" name="Прямоугольник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Прямоугольник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3" name="Скругленный прямоугольник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4" name="Скругленный прямоугольник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5" name="Прямоугольник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Прямоугольник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Прямоугольник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8" name="Прямоугольник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9" name="Прямоугольник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0" name="Прямоугольник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19.02.2025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6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4.png"/><Relationship Id="rId4" Type="http://schemas.openxmlformats.org/officeDocument/2006/relationships/image" Target="../media/image23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5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jpg"/><Relationship Id="rId5" Type="http://schemas.openxmlformats.org/officeDocument/2006/relationships/image" Target="../media/image8.w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3.png"/><Relationship Id="rId4" Type="http://schemas.openxmlformats.org/officeDocument/2006/relationships/image" Target="../media/image11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Лекция 2.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Физические основы лазеров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75520" y="3899938"/>
            <a:ext cx="5158680" cy="1752600"/>
          </a:xfrm>
        </p:spPr>
        <p:txBody>
          <a:bodyPr/>
          <a:lstStyle/>
          <a:p>
            <a:r>
              <a:rPr lang="ru-RU" dirty="0"/>
              <a:t>Ведущий инженер НИИ «Полюс»</a:t>
            </a:r>
          </a:p>
          <a:p>
            <a:r>
              <a:rPr lang="ru-RU" dirty="0"/>
              <a:t>Зубарев Ярослав Андреевич</a:t>
            </a:r>
          </a:p>
        </p:txBody>
      </p:sp>
    </p:spTree>
    <p:extLst>
      <p:ext uri="{BB962C8B-B14F-4D97-AF65-F5344CB8AC3E}">
        <p14:creationId xmlns:p14="http://schemas.microsoft.com/office/powerpoint/2010/main" val="208381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80728"/>
            <a:ext cx="12192000" cy="3672408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-процесс передачи энергии внешнего источника в рабочую среду лазера. Поглощенная схема переводит атомы в возбужденное состояние, и когда число возбужденных атомов превышает число в основном состоянии, появляется инверсия населенности. Здесь начинает действие механизм вынужденного излучения и происходит излучение вместе с усилением.</a:t>
            </a:r>
          </a:p>
          <a:p>
            <a:pPr algn="just">
              <a:buFontTx/>
              <a:buChar char="-"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Накачка может быть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09728" indent="0" algn="just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оптической</a:t>
            </a:r>
          </a:p>
          <a:p>
            <a:pPr marL="109728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-электрической</a:t>
            </a:r>
          </a:p>
          <a:p>
            <a:pPr marL="109728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-химической</a:t>
            </a:r>
          </a:p>
          <a:p>
            <a:pPr marL="109728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-ядерной (ионизирующее излучение)</a:t>
            </a:r>
          </a:p>
          <a:p>
            <a:pPr marL="109728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-тепловой</a:t>
            </a:r>
          </a:p>
          <a:p>
            <a:pPr marL="109728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2406176" y="188640"/>
            <a:ext cx="5922073" cy="1066800"/>
          </a:xfrm>
        </p:spPr>
        <p:txBody>
          <a:bodyPr/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Накачка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8884978"/>
              </p:ext>
            </p:extLst>
          </p:nvPr>
        </p:nvGraphicFramePr>
        <p:xfrm>
          <a:off x="3935760" y="2204864"/>
          <a:ext cx="8039100" cy="43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Точечный рисунок" r:id="rId3" imgW="8039160" imgH="4305240" progId="Paint.Picture">
                  <p:embed/>
                </p:oleObj>
              </mc:Choice>
              <mc:Fallback>
                <p:oleObj name="Точечный рисунок" r:id="rId3" imgW="8039160" imgH="43052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35760" y="2204864"/>
                        <a:ext cx="8039100" cy="430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604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1584" y="116632"/>
            <a:ext cx="8229600" cy="1066800"/>
          </a:xfrm>
        </p:spPr>
        <p:txBody>
          <a:bodyPr/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лазера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328" y="908720"/>
            <a:ext cx="12144672" cy="5949280"/>
          </a:xfrm>
        </p:spPr>
        <p:txBody>
          <a:bodyPr>
            <a:noAutofit/>
          </a:bodyPr>
          <a:lstStyle/>
          <a:p>
            <a:pPr marL="109728" indent="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Лазер всегда состоит из трех элементов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09728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активной среды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-источника накачки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-резонатора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Применяются так же различные устройства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обеспечивающие необходимую работу лазера и необходимые для получения и обработки его излучения. Это могут быть системы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термостатирования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модуляторы и т.д.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2276872"/>
            <a:ext cx="8865572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1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1584" y="116632"/>
            <a:ext cx="8229600" cy="1066800"/>
          </a:xfrm>
        </p:spPr>
        <p:txBody>
          <a:bodyPr/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Активная среда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08720"/>
            <a:ext cx="12192000" cy="5949280"/>
          </a:xfrm>
        </p:spPr>
        <p:txBody>
          <a:bodyPr>
            <a:noAutofit/>
          </a:bodyPr>
          <a:lstStyle/>
          <a:p>
            <a:pPr marL="109728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Активная среда (рабочее тело) определяет рабочую длину волны и другие свойства лазера. На атомах его вещества при помощи накачки формируются инверсия населенности и происходит излучение.</a:t>
            </a:r>
          </a:p>
          <a:p>
            <a:pPr marL="109728" indent="0" algn="just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АС может быть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09728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Твердые тела – кристаллы или стекла, активированные определенными веществами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09728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Газы – углекислый газ, аргон, гелий-неоновые смеси (как, например, в ЛГ)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09728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-Жидкости, состоящие из органического растворителя и химических красителей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09728" indent="0" algn="just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Полупроводники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09728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153548"/>
              </p:ext>
            </p:extLst>
          </p:nvPr>
        </p:nvGraphicFramePr>
        <p:xfrm>
          <a:off x="384582" y="3933056"/>
          <a:ext cx="3746952" cy="2497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Точечный рисунок" r:id="rId3" imgW="4572000" imgH="3048120" progId="Paint.Picture">
                  <p:embed/>
                </p:oleObj>
              </mc:Choice>
              <mc:Fallback>
                <p:oleObj name="Точечный рисунок" r:id="rId3" imgW="4572000" imgH="3048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582" y="3933056"/>
                        <a:ext cx="3746952" cy="24979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075085"/>
              </p:ext>
            </p:extLst>
          </p:nvPr>
        </p:nvGraphicFramePr>
        <p:xfrm>
          <a:off x="4367808" y="3501008"/>
          <a:ext cx="3672408" cy="1899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Точечный рисунок" r:id="rId5" imgW="9705960" imgH="5019840" progId="Paint.Picture">
                  <p:embed/>
                </p:oleObj>
              </mc:Choice>
              <mc:Fallback>
                <p:oleObj name="Точечный рисунок" r:id="rId5" imgW="9705960" imgH="50198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67808" y="3501008"/>
                        <a:ext cx="3672408" cy="18992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33116"/>
              </p:ext>
            </p:extLst>
          </p:nvPr>
        </p:nvGraphicFramePr>
        <p:xfrm>
          <a:off x="7680176" y="4032466"/>
          <a:ext cx="4032448" cy="24753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Точечный рисунок" r:id="rId7" imgW="6191280" imgH="3800520" progId="Paint.Picture">
                  <p:embed/>
                </p:oleObj>
              </mc:Choice>
              <mc:Fallback>
                <p:oleObj name="Точечный рисунок" r:id="rId7" imgW="6191280" imgH="3800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80176" y="4032466"/>
                        <a:ext cx="4032448" cy="24753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8543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1584" y="116632"/>
            <a:ext cx="8229600" cy="1066800"/>
          </a:xfrm>
        </p:spPr>
        <p:txBody>
          <a:bodyPr/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Источник накачки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08720"/>
            <a:ext cx="12192000" cy="5949280"/>
          </a:xfrm>
        </p:spPr>
        <p:txBody>
          <a:bodyPr>
            <a:noAutofit/>
          </a:bodyPr>
          <a:lstStyle/>
          <a:p>
            <a:pPr algn="just">
              <a:buFontTx/>
              <a:buChar char="-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устройство, передающее энергию рабочему телу лазеру, энергию накачки.</a:t>
            </a:r>
          </a:p>
          <a:p>
            <a:pPr marL="109728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Накачка может быть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Оптической – источник света, спектрально подходящий рабочему телу лазера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Электрической – электрическая схема, осуществляющая подачу тока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Химической – устройство прокачки реагента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09728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т.д.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3284984"/>
            <a:ext cx="4387684" cy="305695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928" y="3068960"/>
            <a:ext cx="6326669" cy="356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1584" y="116632"/>
            <a:ext cx="8229600" cy="1066800"/>
          </a:xfrm>
        </p:spPr>
        <p:txBody>
          <a:bodyPr/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Резонатор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08720"/>
            <a:ext cx="12192000" cy="5949280"/>
          </a:xfrm>
        </p:spPr>
        <p:txBody>
          <a:bodyPr>
            <a:noAutofit/>
          </a:bodyPr>
          <a:lstStyle/>
          <a:p>
            <a:pPr marL="109728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Оптический резонатор – совокупность нескольких отражающих элементов, обеспечивающих положительную обратную связь для многократного прохождения лазерного излучения через АС, что приводит усилению светового потока и генерации лазерного излучения.</a:t>
            </a:r>
          </a:p>
          <a:p>
            <a:pPr marL="109728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Состоит как минимум из двух отражателей (зеркал), один из которых должен быть полупрозрачным и частично выпускать полезное излучение наружу.</a:t>
            </a:r>
          </a:p>
          <a:p>
            <a:pPr marL="109728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Благодаря зеркалам луч имеет малую расходимость.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7418574"/>
              </p:ext>
            </p:extLst>
          </p:nvPr>
        </p:nvGraphicFramePr>
        <p:xfrm>
          <a:off x="5799617" y="2924944"/>
          <a:ext cx="5897565" cy="3812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Точечный рисунок" r:id="rId3" imgW="9105840" imgH="5886360" progId="Paint.Picture">
                  <p:embed/>
                </p:oleObj>
              </mc:Choice>
              <mc:Fallback>
                <p:oleObj name="Точечный рисунок" r:id="rId3" imgW="9105840" imgH="58863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99617" y="2924944"/>
                        <a:ext cx="5897565" cy="38124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284984"/>
            <a:ext cx="5128897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7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51584" y="116632"/>
            <a:ext cx="8229600" cy="1066800"/>
          </a:xfrm>
        </p:spPr>
        <p:txBody>
          <a:bodyPr/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Прочие системы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08720"/>
            <a:ext cx="12192000" cy="5949280"/>
          </a:xfrm>
        </p:spPr>
        <p:txBody>
          <a:bodyPr>
            <a:noAutofit/>
          </a:bodyPr>
          <a:lstStyle/>
          <a:p>
            <a:pPr marL="109728" indent="0" algn="just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энергообеспечения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подает во все системы лазера энергию для обеспечения полноценной работы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09728" indent="0" algn="just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Внешняя оптическая система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фокусирует лазерный луч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09728" indent="0" algn="just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управления и сбора данных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регулирует жизнеобеспечение и сбор информации об излучении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09728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Модулятор регулирует режим работы лазера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09728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терморегулирования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позволяет сохранять необходимую температуру активной среды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28" y="2924944"/>
            <a:ext cx="10074512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0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9536" y="260648"/>
            <a:ext cx="8229600" cy="1066800"/>
          </a:xfrm>
        </p:spPr>
        <p:txBody>
          <a:bodyPr>
            <a:norm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 лазерного излучения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24744"/>
            <a:ext cx="12192000" cy="2736304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Некоторые параметры лазерного излучения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Спектральные – длина волны, ширина спектральной линии, число спектральных линий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Пространственные – диаметр пучка, расходимость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Энергетические – мощность излучения, энергия импульса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Временные – частота и длительность излучения в импульсном режиме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09728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Параметры излучения определяют применимость конкретного лазера в гражданских (научных, медицинских) и военных целях.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624162"/>
              </p:ext>
            </p:extLst>
          </p:nvPr>
        </p:nvGraphicFramePr>
        <p:xfrm>
          <a:off x="263328" y="3789040"/>
          <a:ext cx="2877680" cy="2462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1" name="Точечный рисунок" r:id="rId3" imgW="2971800" imgH="2543040" progId="Paint.Picture">
                  <p:embed/>
                </p:oleObj>
              </mc:Choice>
              <mc:Fallback>
                <p:oleObj name="Точечный рисунок" r:id="rId3" imgW="2971800" imgH="25430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3328" y="3789040"/>
                        <a:ext cx="2877680" cy="24627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01630"/>
              </p:ext>
            </p:extLst>
          </p:nvPr>
        </p:nvGraphicFramePr>
        <p:xfrm>
          <a:off x="3404336" y="4048322"/>
          <a:ext cx="3456384" cy="1944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Точечный рисунок" r:id="rId5" imgW="12192120" imgH="6858000" progId="Paint.Picture">
                  <p:embed/>
                </p:oleObj>
              </mc:Choice>
              <mc:Fallback>
                <p:oleObj name="Точечный рисунок" r:id="rId5" imgW="12192120" imgH="68580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04336" y="4048322"/>
                        <a:ext cx="3456384" cy="1944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13087"/>
              </p:ext>
            </p:extLst>
          </p:nvPr>
        </p:nvGraphicFramePr>
        <p:xfrm>
          <a:off x="7176120" y="3436409"/>
          <a:ext cx="4752528" cy="3168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name="Точечный рисунок" r:id="rId7" imgW="28575000" imgH="19050120" progId="Paint.Picture">
                  <p:embed/>
                </p:oleObj>
              </mc:Choice>
              <mc:Fallback>
                <p:oleObj name="Точечный рисунок" r:id="rId7" imgW="28575000" imgH="19050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76120" y="3436409"/>
                        <a:ext cx="4752528" cy="3168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344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560" y="116632"/>
            <a:ext cx="8229600" cy="1066800"/>
          </a:xfrm>
        </p:spPr>
        <p:txBody>
          <a:bodyPr/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Вспомним основы?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/>
              <p:cNvSpPr>
                <a:spLocks noGrp="1"/>
              </p:cNvSpPr>
              <p:nvPr>
                <p:ph idx="1"/>
              </p:nvPr>
            </p:nvSpPr>
            <p:spPr>
              <a:xfrm>
                <a:off x="0" y="1124744"/>
                <a:ext cx="12192000" cy="3096344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ru-RU" sz="1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Ла́зер</a:t>
                </a:r>
                <a:r>
                  <a:rPr lang="ru-RU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9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(от англ. </a:t>
                </a:r>
                <a:r>
                  <a:rPr lang="ru-RU" sz="19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laser</a:t>
                </a:r>
                <a:r>
                  <a:rPr lang="ru-RU" sz="19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акроним от </a:t>
                </a:r>
                <a:r>
                  <a:rPr lang="ru-RU" sz="19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light</a:t>
                </a:r>
                <a:r>
                  <a:rPr lang="ru-RU" sz="19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9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amplification</a:t>
                </a:r>
                <a:r>
                  <a:rPr lang="ru-RU" sz="19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9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by</a:t>
                </a:r>
                <a:r>
                  <a:rPr lang="ru-RU" sz="19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9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stimulated</a:t>
                </a:r>
                <a:r>
                  <a:rPr lang="ru-RU" sz="19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9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emission</a:t>
                </a:r>
                <a:r>
                  <a:rPr lang="ru-RU" sz="19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9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</a:t>
                </a:r>
                <a:r>
                  <a:rPr lang="ru-RU" sz="19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900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radiation</a:t>
                </a:r>
                <a:r>
                  <a:rPr lang="ru-RU" sz="19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«усиление света посредством вынужденного излучения»)</a:t>
                </a:r>
                <a:r>
                  <a:rPr lang="ru-RU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или </a:t>
                </a:r>
                <a:r>
                  <a:rPr lang="ru-RU" sz="19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опти́ческий</a:t>
                </a:r>
                <a:r>
                  <a:rPr lang="ru-RU" sz="1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9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ква́нтовый</a:t>
                </a:r>
                <a:r>
                  <a:rPr lang="ru-RU" sz="1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9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генера́тор</a:t>
                </a:r>
                <a:r>
                  <a:rPr lang="ru-RU" sz="1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9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 это устройство, преобразующее энергию накачки (световую, электрическую, тепловую, химическую и др.) в энергию излучения с особыми свойствами.</a:t>
                </a:r>
              </a:p>
              <a:p>
                <a:pPr marL="0" indent="0" algn="just">
                  <a:buNone/>
                </a:pPr>
                <a:r>
                  <a:rPr lang="ru-RU" sz="19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Светом</a:t>
                </a:r>
                <a:r>
                  <a:rPr lang="ru-RU" sz="19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широком смысле называют оптическое электромагнитное излучение, характеризующееся длиной волны </a:t>
                </a:r>
                <a:r>
                  <a:rPr lang="el-GR" sz="19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</a:t>
                </a:r>
                <a:r>
                  <a:rPr lang="ru-RU" sz="19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в диапазоне от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9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9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9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−8</m:t>
                        </m:r>
                      </m:sup>
                    </m:sSup>
                  </m:oMath>
                </a14:m>
                <a:r>
                  <a:rPr lang="ru-RU" sz="19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до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9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19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ru-RU" sz="19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ru-RU" sz="19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м, т.е. помимо воспринимаемого человеческим глазом видимого света (диапазон длин волн от 380 до 740 </a:t>
                </a:r>
                <a:r>
                  <a:rPr lang="ru-RU" sz="19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нм</a:t>
                </a:r>
                <a:r>
                  <a:rPr lang="ru-RU" sz="19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в это понятие также включают ультрафиолетовое (УФ) и инфракрасное (ИК) излучение.</a:t>
                </a:r>
                <a:endParaRPr lang="ru-RU" sz="19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09728" indent="0">
                  <a:buNone/>
                </a:pPr>
                <a:endParaRPr lang="ru-RU" dirty="0"/>
              </a:p>
            </p:txBody>
          </p:sp>
        </mc:Choice>
        <mc:Fallback xmlns="">
          <p:sp>
            <p:nvSpPr>
              <p:cNvPr id="3" name="Объект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124744"/>
                <a:ext cx="12192000" cy="3096344"/>
              </a:xfrm>
              <a:blipFill rotWithShape="0">
                <a:blip r:embed="rId2"/>
                <a:stretch>
                  <a:fillRect l="-450" t="-986" r="-4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3284984"/>
            <a:ext cx="9394394" cy="3573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885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20688"/>
            <a:ext cx="9753600" cy="6237312"/>
          </a:xfrm>
        </p:spPr>
        <p:txBody>
          <a:bodyPr/>
          <a:lstStyle/>
          <a:p>
            <a:pPr marL="109728" indent="0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Излучение лазера характеризуется следующими свойствами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09728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Когерентность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Монохроматичность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Поляризация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Направленность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40768"/>
            <a:ext cx="6408712" cy="512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6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11624" y="404664"/>
            <a:ext cx="8229600" cy="504056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Когерентность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38782"/>
            <a:ext cx="12192000" cy="5919219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скореллированность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нескольких колебательных или волновых процессов во времени, проявляющаяся при их сложении. Колебания когерентны, если разность их фаз постоянна во времени, и при сложении колебаний получается колебание той же частоты.</a:t>
            </a:r>
          </a:p>
          <a:p>
            <a:pPr marL="109728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Выделяют два типа – 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временную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пространственную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09728" indent="0" algn="just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Временная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характеризует сохранение взаимной когерентности при временном отставании одного из лучей по отношению к другому.</a:t>
            </a:r>
          </a:p>
          <a:p>
            <a:pPr marL="109728" indent="0" algn="just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Пространственная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когда колебания совершаются в один и тот же момент времени в разных точках плоскости, перпендикулярной направлению распространению волны.</a:t>
            </a:r>
          </a:p>
          <a:p>
            <a:pPr marL="109728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Без когерентности невозможна интерференция.</a:t>
            </a:r>
          </a:p>
          <a:p>
            <a:pPr marL="109728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Монохроматичность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является одним из условий обеспечения когерентности. Не все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монохроматичное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излучение когерентно, но когерентное излучение всегда монохроматическое.</a:t>
            </a:r>
          </a:p>
          <a:p>
            <a:pPr marL="109728" indent="0">
              <a:buNone/>
            </a:pPr>
            <a:endParaRPr lang="ru-RU" sz="2000" dirty="0"/>
          </a:p>
          <a:p>
            <a:pPr marL="109728" indent="0">
              <a:buNone/>
            </a:pPr>
            <a:endParaRPr lang="ru-RU" sz="2000" dirty="0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468979"/>
              </p:ext>
            </p:extLst>
          </p:nvPr>
        </p:nvGraphicFramePr>
        <p:xfrm>
          <a:off x="1343472" y="3789040"/>
          <a:ext cx="4536505" cy="2094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Точечный рисунок" r:id="rId3" imgW="5838840" imgH="2695680" progId="Paint.Picture">
                  <p:embed/>
                </p:oleObj>
              </mc:Choice>
              <mc:Fallback>
                <p:oleObj name="Точечный рисунок" r:id="rId3" imgW="5838840" imgH="26956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3472" y="3789040"/>
                        <a:ext cx="4536505" cy="20949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57415"/>
              </p:ext>
            </p:extLst>
          </p:nvPr>
        </p:nvGraphicFramePr>
        <p:xfrm>
          <a:off x="6672064" y="3789040"/>
          <a:ext cx="4413175" cy="20648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Точечный рисунок" r:id="rId5" imgW="5838840" imgH="2733840" progId="Paint.Picture">
                  <p:embed/>
                </p:oleObj>
              </mc:Choice>
              <mc:Fallback>
                <p:oleObj name="Точечный рисунок" r:id="rId5" imgW="5838840" imgH="27338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72064" y="3789040"/>
                        <a:ext cx="4413175" cy="20648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604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188640"/>
            <a:ext cx="8229600" cy="1066800"/>
          </a:xfrm>
        </p:spPr>
        <p:txBody>
          <a:bodyPr/>
          <a:lstStyle/>
          <a:p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Монохроматичность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24744"/>
            <a:ext cx="12192000" cy="266429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-излучение света с одной частотой или на одной длине волны. </a:t>
            </a:r>
          </a:p>
          <a:p>
            <a:pPr marL="0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Лазерное излучение является монохроматическим 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изначально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это свойство определяется процессом индуцированного) излучения, с помощью которого лазер генерирует свет. </a:t>
            </a:r>
          </a:p>
          <a:p>
            <a:pPr marL="0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Испускающий фотон имеет ту же частоту, фазу, направление распространения и поляризацию, что и стимулирующий фотон. </a:t>
            </a:r>
          </a:p>
          <a:p>
            <a:pPr marL="0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Лазерное излучение не является идеально монохроматическим. Различные факторы могут быть ответственными за расширение частоты или длины волны излучения, что и определяет реальную ширину спектральной линии, а значит, и степень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монохроматичности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лазерного излучения.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0" y="3861049"/>
            <a:ext cx="86162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Ширина спектральной линии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это интервал частот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или длин волн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характеризующий спектральные линии в оптических спектрах атомов, молекул и других квантовых систем.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ширину спектральной линии принимают разность частот, которым соответствует уменьшение интенсивности вдвое (ее называют иногда полушириной спектральной линии).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4" y="3327327"/>
            <a:ext cx="2233919" cy="351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572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11624" y="116632"/>
            <a:ext cx="8229600" cy="1066800"/>
          </a:xfrm>
        </p:spPr>
        <p:txBody>
          <a:bodyPr/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Поляризация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08720"/>
            <a:ext cx="12192000" cy="5949280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Излучение называется 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поляризованным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случае, когда направления векторов напряженностей его электрического E и магнитного H полей сохраняются неизмененными в пространстве или изменяются по определенному закону. </a:t>
            </a:r>
          </a:p>
          <a:p>
            <a:pPr marL="109728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Направлением поляризации условились считать направление вектора напряженности электрического поля E(E⊥H).</a:t>
            </a:r>
          </a:p>
          <a:p>
            <a:pPr marL="109728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Конец вектора E, траектория движения которого в общем виде трехмерна, описывает в плоскости, ортогональной направлению распространения волны, некую кривую. Ее форма и определяет тип поляризации: линейный, круговой, эллиптический.</a:t>
            </a:r>
          </a:p>
          <a:p>
            <a:pPr marL="109728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Естественный свет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неполяризован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его можно рассматривать как совокупность волн произвольной поляризации.</a:t>
            </a:r>
          </a:p>
          <a:p>
            <a:pPr marL="109728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большинстве случаев выходное излучение лазера поляризованное. Обычно, это означает линейную поляризацию излучения, при которой колебания электрического поля происходят в направлении, ортогональном направлению распространения пучка. В то же время для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зеемановских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ЛГ созданием определенного магнитного поля создается круговая поляризация, необходимая для обеспечения его работы.</a:t>
            </a:r>
            <a:endParaRPr lang="ru-RU" sz="1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2568977"/>
            <a:ext cx="3888432" cy="2422302"/>
          </a:xfrm>
          <a:prstGeom prst="rect">
            <a:avLst/>
          </a:prstGeom>
        </p:spPr>
      </p:pic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22345"/>
              </p:ext>
            </p:extLst>
          </p:nvPr>
        </p:nvGraphicFramePr>
        <p:xfrm>
          <a:off x="711200" y="2781300"/>
          <a:ext cx="2705100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Точечный рисунок" r:id="rId4" imgW="2476440" imgH="2104920" progId="Paint.Picture">
                  <p:embed/>
                </p:oleObj>
              </mc:Choice>
              <mc:Fallback>
                <p:oleObj name="Точечный рисунок" r:id="rId4" imgW="2476440" imgH="21049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1200" y="2781300"/>
                        <a:ext cx="2705100" cy="229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7" t="14720" r="11255" b="7160"/>
          <a:stretch/>
        </p:blipFill>
        <p:spPr>
          <a:xfrm>
            <a:off x="8590803" y="2568977"/>
            <a:ext cx="3240360" cy="251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3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79576" y="188640"/>
            <a:ext cx="8229600" cy="1066800"/>
          </a:xfrm>
        </p:spPr>
        <p:txBody>
          <a:bodyPr/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Направленность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80728"/>
            <a:ext cx="12192000" cy="3240360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Локализация излучения вблизи одного направления (оси распространения излучения) с малым телесным углом, характеризующим низкую расходимость.</a:t>
            </a:r>
          </a:p>
          <a:p>
            <a:pPr marL="0" indent="0" algn="just">
              <a:spcBef>
                <a:spcPts val="900"/>
              </a:spcBef>
              <a:buClr>
                <a:prstClr val="black">
                  <a:lumMod val="85000"/>
                  <a:lumOff val="15000"/>
                </a:prstClr>
              </a:buClr>
              <a:buNone/>
            </a:pP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Первопричина узкой направленности лазерного излучения заключается в согласованности процесса стимулированного излучения. Все фотоны, испускаемые в результате вынужденного излучения, имеют одинаковую частоту, фазу, направление и поляризацию. Существенное влияние оказывают тип и длина лазерного резонатора; узкая направленность лазерного излучения во многом определяется тем, что в открытом резонаторе могут возбуждаться только такие волны, которые направлены вдоль оси резонатора или под очень малыми углами к ней.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4478635"/>
              </p:ext>
            </p:extLst>
          </p:nvPr>
        </p:nvGraphicFramePr>
        <p:xfrm>
          <a:off x="329517" y="3789040"/>
          <a:ext cx="4209179" cy="2806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Точечный рисунок" r:id="rId3" imgW="4572000" imgH="3048120" progId="Paint.Picture">
                  <p:embed/>
                </p:oleObj>
              </mc:Choice>
              <mc:Fallback>
                <p:oleObj name="Точечный рисунок" r:id="rId3" imgW="4572000" imgH="3048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9517" y="3789040"/>
                        <a:ext cx="4209179" cy="2806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63" t="-1233" r="10185" b="1233"/>
          <a:stretch/>
        </p:blipFill>
        <p:spPr>
          <a:xfrm>
            <a:off x="5015880" y="3575114"/>
            <a:ext cx="2016224" cy="2876123"/>
          </a:xfrm>
          <a:prstGeom prst="rect">
            <a:avLst/>
          </a:prstGeom>
        </p:spPr>
      </p:pic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840265"/>
              </p:ext>
            </p:extLst>
          </p:nvPr>
        </p:nvGraphicFramePr>
        <p:xfrm>
          <a:off x="7968208" y="3789040"/>
          <a:ext cx="3744416" cy="2806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Точечный рисунок" r:id="rId6" imgW="4067280" imgH="3048120" progId="Paint.Picture">
                  <p:embed/>
                </p:oleObj>
              </mc:Choice>
              <mc:Fallback>
                <p:oleObj name="Точечный рисунок" r:id="rId6" imgW="4067280" imgH="3048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68208" y="3789040"/>
                        <a:ext cx="3744416" cy="28061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899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03512" y="188640"/>
            <a:ext cx="8229600" cy="1066800"/>
          </a:xfrm>
        </p:spPr>
        <p:txBody>
          <a:bodyPr/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Лазерная энергетическая схема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80728"/>
            <a:ext cx="12192000" cy="5877272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ru-RU" sz="1800" dirty="0"/>
              <a:t>Атом активной среды, получая </a:t>
            </a:r>
            <a:r>
              <a:rPr lang="ru-RU" sz="1800" dirty="0" err="1"/>
              <a:t>доп.энергию</a:t>
            </a:r>
            <a:r>
              <a:rPr lang="ru-RU" sz="1800" dirty="0"/>
              <a:t>, совершает переход в возбужденное состояние. За счетом поглощения энергии накачки увеличивается внутренняя энергия атомов, и они переходят со своих обычных энергетических уровней на более высокие. Большая часть энергии поглощения испускается как фотон – происходит излучение, которое может быть спонтанным и вынужденным. Вынужденные переходы ведут к усилению потока фотонов, так как для них выполняются условия когерентности.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44" y="2636912"/>
            <a:ext cx="10974712" cy="388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0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80728"/>
            <a:ext cx="12192000" cy="2088232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обычных условиях большинство атомов находятся основном состоянии, меньшая – в возбужденном (нормальная населенность). В таком случае световой поток ослабляется с течением времени (2-х уровневая схема).</a:t>
            </a:r>
          </a:p>
          <a:p>
            <a:pPr marL="109728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Когда большинство атомов находится в возбужденном состоянии, населенность уровней называется инверсной. Если свет подходящей частоты распространяется в такой среде, то фотоны чаще налетают на возбужденные атомы, и индуцированное излучение преобладает над поглощением. По мере прохождения света количество фотонов нарастает и свет усиливается. Такое возможно для 3-х и 4-х уровневой схем при условии существования накачки и резонатора, превращающего усилитель в генератор при помощи обратной связи.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703512" y="188640"/>
            <a:ext cx="8229600" cy="1066800"/>
          </a:xfrm>
        </p:spPr>
        <p:txBody>
          <a:bodyPr/>
          <a:lstStyle/>
          <a:p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Инверсия населенности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79" y="3429000"/>
            <a:ext cx="11375441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5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ородская">
  <a:themeElements>
    <a:clrScheme name="Городская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Городская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Городская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1045</TotalTime>
  <Words>1168</Words>
  <Application>Microsoft Office PowerPoint</Application>
  <PresentationFormat>Широкоэкранный</PresentationFormat>
  <Paragraphs>111</Paragraphs>
  <Slides>16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Cambria Math</vt:lpstr>
      <vt:lpstr>Georgia</vt:lpstr>
      <vt:lpstr>Times New Roman</vt:lpstr>
      <vt:lpstr>Trebuchet MS</vt:lpstr>
      <vt:lpstr>Wingdings 2</vt:lpstr>
      <vt:lpstr>Городская</vt:lpstr>
      <vt:lpstr>Точечный рисунок</vt:lpstr>
      <vt:lpstr>Лекция 2. Физические основы лазеров</vt:lpstr>
      <vt:lpstr>Вспомним основы?</vt:lpstr>
      <vt:lpstr>Презентация PowerPoint</vt:lpstr>
      <vt:lpstr>Когерентность</vt:lpstr>
      <vt:lpstr>Монохроматичность</vt:lpstr>
      <vt:lpstr>Поляризация</vt:lpstr>
      <vt:lpstr>Направленность</vt:lpstr>
      <vt:lpstr>Лазерная энергетическая схема</vt:lpstr>
      <vt:lpstr>Инверсия населенности</vt:lpstr>
      <vt:lpstr>Накачка</vt:lpstr>
      <vt:lpstr>Схема лазера</vt:lpstr>
      <vt:lpstr>Активная среда</vt:lpstr>
      <vt:lpstr>Источник накачки</vt:lpstr>
      <vt:lpstr>Резонатор</vt:lpstr>
      <vt:lpstr>Прочие системы</vt:lpstr>
      <vt:lpstr>Параметры лазерного излучения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2. Основы работы лазеров</dc:title>
  <dc:creator>Пользователь стенда Акутроник</dc:creator>
  <cp:lastModifiedBy>Ярослав Зубарев</cp:lastModifiedBy>
  <cp:revision>38</cp:revision>
  <dcterms:created xsi:type="dcterms:W3CDTF">2022-02-15T07:00:07Z</dcterms:created>
  <dcterms:modified xsi:type="dcterms:W3CDTF">2025-02-19T14:18:12Z</dcterms:modified>
</cp:coreProperties>
</file>